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ee0a62fad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ee0a62fad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0160e08a4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0160e08a4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0224f6df7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0224f6df7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c3213c1db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c3213c1db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016975c4a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016975c4a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0160e08a4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0160e08a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0224f6df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0224f6df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c3213c1d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c3213c1d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c9a519d3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c9a519d3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0160e08a4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0160e08a4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eacec414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eacec414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c3213c1db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c3213c1db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acec4142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eacec4142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016975c4a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016975c4a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c3213c1d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c3213c1d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0160e08a4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0160e08a4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eacec4142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eacec4142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016975c4ae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016975c4ae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016975c4ae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016975c4ae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ee0a62fad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ee0a62fad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Are You Likely to Graduate?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Natalia Walls, Ruben Valdovinos, Jacob Brandis</a:t>
            </a:r>
            <a:endParaRPr b="1" sz="1400"/>
          </a:p>
        </p:txBody>
      </p:sp>
      <p:sp>
        <p:nvSpPr>
          <p:cNvPr id="178" name="Google Shape;178;p18"/>
          <p:cNvSpPr/>
          <p:nvPr/>
        </p:nvSpPr>
        <p:spPr>
          <a:xfrm>
            <a:off x="225025" y="150025"/>
            <a:ext cx="8808300" cy="182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727800" y="5685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States With Lowest Density of 2020 Graduates</a:t>
            </a:r>
            <a:endParaRPr/>
          </a:p>
        </p:txBody>
      </p:sp>
      <p:pic>
        <p:nvPicPr>
          <p:cNvPr id="231" name="Google Shape;2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4475" y="1243050"/>
            <a:ext cx="7075044" cy="37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8"/>
          <p:cNvPicPr preferRelativeResize="0"/>
          <p:nvPr/>
        </p:nvPicPr>
        <p:blipFill rotWithShape="1">
          <a:blip r:embed="rId3">
            <a:alphaModFix/>
          </a:blip>
          <a:srcRect b="0" l="0" r="3437" t="0"/>
          <a:stretch/>
        </p:blipFill>
        <p:spPr>
          <a:xfrm>
            <a:off x="952650" y="83450"/>
            <a:ext cx="6989774" cy="497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Does gender play a role?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type="title"/>
          </p:nvPr>
        </p:nvSpPr>
        <p:spPr>
          <a:xfrm>
            <a:off x="729450" y="447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 vs. Women</a:t>
            </a:r>
            <a:endParaRPr/>
          </a:p>
        </p:txBody>
      </p:sp>
      <p:sp>
        <p:nvSpPr>
          <p:cNvPr id="247" name="Google Shape;247;p30"/>
          <p:cNvSpPr txBox="1"/>
          <p:nvPr>
            <p:ph idx="1" type="body"/>
          </p:nvPr>
        </p:nvSpPr>
        <p:spPr>
          <a:xfrm>
            <a:off x="285275" y="3347250"/>
            <a:ext cx="96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48" name="Google Shape;2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1450" y="1112975"/>
            <a:ext cx="6464688" cy="385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>
            <p:ph type="title"/>
          </p:nvPr>
        </p:nvSpPr>
        <p:spPr>
          <a:xfrm>
            <a:off x="727650" y="5676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Men vs. Women continued</a:t>
            </a:r>
            <a:endParaRPr/>
          </a:p>
        </p:txBody>
      </p:sp>
      <p:sp>
        <p:nvSpPr>
          <p:cNvPr id="254" name="Google Shape;254;p31"/>
          <p:cNvSpPr txBox="1"/>
          <p:nvPr>
            <p:ph idx="1" type="body"/>
          </p:nvPr>
        </p:nvSpPr>
        <p:spPr>
          <a:xfrm>
            <a:off x="727650" y="1549100"/>
            <a:ext cx="6150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Male and female never reach 50/50 percent in any states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The </a:t>
            </a:r>
            <a:r>
              <a:rPr lang="en-GB" sz="1800"/>
              <a:t>closest state is West Virginia with 52 % of the graduates being women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at least 65% of  graduates are women in 48 states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title"/>
          </p:nvPr>
        </p:nvSpPr>
        <p:spPr>
          <a:xfrm>
            <a:off x="729450" y="5273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 Men and All Women Schools</a:t>
            </a:r>
            <a:endParaRPr/>
          </a:p>
        </p:txBody>
      </p:sp>
      <p:sp>
        <p:nvSpPr>
          <p:cNvPr id="260" name="Google Shape;260;p32"/>
          <p:cNvSpPr txBox="1"/>
          <p:nvPr>
            <p:ph idx="1" type="body"/>
          </p:nvPr>
        </p:nvSpPr>
        <p:spPr>
          <a:xfrm>
            <a:off x="729450" y="15960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304 all women schools with 12753 graduates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Many of these schools were </a:t>
            </a:r>
            <a:r>
              <a:rPr b="1" lang="en-GB" sz="1800"/>
              <a:t>beauty schools, salon schools,</a:t>
            </a:r>
            <a:r>
              <a:rPr lang="en-GB" sz="1800"/>
              <a:t> </a:t>
            </a:r>
            <a:r>
              <a:rPr b="1" lang="en-GB" sz="1800"/>
              <a:t>cosmetology schools, </a:t>
            </a:r>
            <a:r>
              <a:rPr lang="en-GB" sz="1800"/>
              <a:t>and </a:t>
            </a:r>
            <a:r>
              <a:rPr b="1" lang="en-GB" sz="1800"/>
              <a:t>health and nursing schools 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141 all men schools with 5682 graduates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Many of these schools were </a:t>
            </a:r>
            <a:r>
              <a:rPr b="1" lang="en-GB" sz="1800"/>
              <a:t>technical schools, barber schools</a:t>
            </a:r>
            <a:r>
              <a:rPr lang="en-GB" sz="1800"/>
              <a:t>, and </a:t>
            </a:r>
            <a:r>
              <a:rPr b="1" lang="en-GB" sz="1800"/>
              <a:t>priest/rabbi schools</a:t>
            </a:r>
            <a:endParaRPr b="1"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/>
          <p:nvPr>
            <p:ph type="title"/>
          </p:nvPr>
        </p:nvSpPr>
        <p:spPr>
          <a:xfrm>
            <a:off x="729450" y="5206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Gender Comparison Graduated by Majors</a:t>
            </a:r>
            <a:endParaRPr/>
          </a:p>
        </p:txBody>
      </p:sp>
      <p:pic>
        <p:nvPicPr>
          <p:cNvPr id="266" name="Google Shape;26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50" y="1382600"/>
            <a:ext cx="7096799" cy="307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/>
          <p:nvPr>
            <p:ph type="title"/>
          </p:nvPr>
        </p:nvSpPr>
        <p:spPr>
          <a:xfrm>
            <a:off x="727650" y="5296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272" name="Google Shape;272;p34"/>
          <p:cNvSpPr txBox="1"/>
          <p:nvPr>
            <p:ph idx="1" type="body"/>
          </p:nvPr>
        </p:nvSpPr>
        <p:spPr>
          <a:xfrm>
            <a:off x="727650" y="1642975"/>
            <a:ext cx="7970100" cy="25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On average, more </a:t>
            </a:r>
            <a:r>
              <a:rPr b="1" lang="en-GB" sz="1700">
                <a:solidFill>
                  <a:schemeClr val="dk1"/>
                </a:solidFill>
              </a:rPr>
              <a:t>white </a:t>
            </a:r>
            <a:r>
              <a:rPr lang="en-GB" sz="1700"/>
              <a:t>people have a </a:t>
            </a:r>
            <a:r>
              <a:rPr b="1" lang="en-GB" sz="1700">
                <a:solidFill>
                  <a:schemeClr val="dk1"/>
                </a:solidFill>
              </a:rPr>
              <a:t>higher graduation rate</a:t>
            </a:r>
            <a:r>
              <a:rPr lang="en-GB" sz="1700"/>
              <a:t> in most states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Typically </a:t>
            </a:r>
            <a:r>
              <a:rPr b="1" lang="en-GB" sz="1700">
                <a:solidFill>
                  <a:schemeClr val="dk1"/>
                </a:solidFill>
              </a:rPr>
              <a:t>more women graduate</a:t>
            </a:r>
            <a:r>
              <a:rPr lang="en-GB" sz="1700"/>
              <a:t> than men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</a:rPr>
              <a:t>Gender does not</a:t>
            </a:r>
            <a:r>
              <a:rPr lang="en-GB" sz="1700"/>
              <a:t> play a role in graduation rates in different </a:t>
            </a:r>
            <a:r>
              <a:rPr b="1" lang="en-GB" sz="1700">
                <a:solidFill>
                  <a:schemeClr val="dk1"/>
                </a:solidFill>
              </a:rPr>
              <a:t>states</a:t>
            </a:r>
            <a:endParaRPr b="1"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</a:rPr>
              <a:t>Gender does</a:t>
            </a:r>
            <a:r>
              <a:rPr lang="en-GB" sz="1700"/>
              <a:t> play a role in graduation rates in different </a:t>
            </a:r>
            <a:r>
              <a:rPr b="1" lang="en-GB" sz="1700">
                <a:solidFill>
                  <a:schemeClr val="dk1"/>
                </a:solidFill>
              </a:rPr>
              <a:t>majors</a:t>
            </a:r>
            <a:endParaRPr b="1"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GB" sz="1700"/>
              <a:t>Social sciences, communications, and languages are more </a:t>
            </a:r>
            <a:r>
              <a:rPr b="1" lang="en-GB" sz="1700">
                <a:solidFill>
                  <a:schemeClr val="dk1"/>
                </a:solidFill>
              </a:rPr>
              <a:t>female dominated</a:t>
            </a:r>
            <a:endParaRPr b="1"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b="1" lang="en-GB" sz="1700">
                <a:solidFill>
                  <a:schemeClr val="dk1"/>
                </a:solidFill>
              </a:rPr>
              <a:t>STEM majors</a:t>
            </a:r>
            <a:r>
              <a:rPr lang="en-GB" sz="1700"/>
              <a:t> are more </a:t>
            </a:r>
            <a:r>
              <a:rPr b="1" lang="en-GB" sz="1700">
                <a:solidFill>
                  <a:schemeClr val="dk1"/>
                </a:solidFill>
              </a:rPr>
              <a:t>male </a:t>
            </a:r>
            <a:r>
              <a:rPr lang="en-GB" sz="1700"/>
              <a:t>dominated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b="1" lang="en-GB" sz="1700">
                <a:solidFill>
                  <a:schemeClr val="dk1"/>
                </a:solidFill>
              </a:rPr>
              <a:t>Business </a:t>
            </a:r>
            <a:r>
              <a:rPr lang="en-GB" sz="1700"/>
              <a:t>is </a:t>
            </a:r>
            <a:r>
              <a:rPr b="1" lang="en-GB" sz="1700">
                <a:solidFill>
                  <a:schemeClr val="dk1"/>
                </a:solidFill>
              </a:rPr>
              <a:t>even </a:t>
            </a:r>
            <a:r>
              <a:rPr lang="en-GB" sz="1700">
                <a:solidFill>
                  <a:schemeClr val="dk2"/>
                </a:solidFill>
              </a:rPr>
              <a:t>across </a:t>
            </a:r>
            <a:r>
              <a:rPr lang="en-GB" sz="1700"/>
              <a:t>the board</a:t>
            </a:r>
            <a:endParaRPr sz="17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 txBox="1"/>
          <p:nvPr>
            <p:ph type="title"/>
          </p:nvPr>
        </p:nvSpPr>
        <p:spPr>
          <a:xfrm>
            <a:off x="727800" y="25717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THANK YOU!</a:t>
            </a:r>
            <a:endParaRPr sz="4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 txBox="1"/>
          <p:nvPr>
            <p:ph type="title"/>
          </p:nvPr>
        </p:nvSpPr>
        <p:spPr>
          <a:xfrm>
            <a:off x="727650" y="600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World map</a:t>
            </a:r>
            <a:endParaRPr/>
          </a:p>
        </p:txBody>
      </p:sp>
      <p:pic>
        <p:nvPicPr>
          <p:cNvPr id="283" name="Google Shape;2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750" y="1178775"/>
            <a:ext cx="7560500" cy="370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727650" y="522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the Data</a:t>
            </a:r>
            <a:endParaRPr/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727650" y="1602750"/>
            <a:ext cx="7939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School data from 2020-2021 from National Center for Education Statistics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Each </a:t>
            </a:r>
            <a:r>
              <a:rPr lang="en-GB" sz="1700"/>
              <a:t>row represents a school in the United States, and US territories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Data originally has 6054 rows and 61 columns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Columns we focused on: </a:t>
            </a:r>
            <a:endParaRPr sz="17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Total Graduated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Total Men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Total Women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Total Black, White, Asian, Hispanic, Nonresident Alien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School Name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Major of Graduates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data looks like</a:t>
            </a:r>
            <a:endParaRPr/>
          </a:p>
        </p:txBody>
      </p:sp>
      <p:sp>
        <p:nvSpPr>
          <p:cNvPr id="289" name="Google Shape;289;p3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37"/>
          <p:cNvPicPr preferRelativeResize="0"/>
          <p:nvPr/>
        </p:nvPicPr>
        <p:blipFill rotWithShape="1">
          <a:blip r:embed="rId3">
            <a:alphaModFix/>
          </a:blip>
          <a:srcRect b="0" l="0" r="56640" t="0"/>
          <a:stretch/>
        </p:blipFill>
        <p:spPr>
          <a:xfrm>
            <a:off x="1089675" y="1939525"/>
            <a:ext cx="4917376" cy="301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7"/>
          <p:cNvPicPr preferRelativeResize="0"/>
          <p:nvPr/>
        </p:nvPicPr>
        <p:blipFill rotWithShape="1">
          <a:blip r:embed="rId3">
            <a:alphaModFix/>
          </a:blip>
          <a:srcRect b="0" l="82238" r="508" t="0"/>
          <a:stretch/>
        </p:blipFill>
        <p:spPr>
          <a:xfrm>
            <a:off x="5953881" y="1939525"/>
            <a:ext cx="1956645" cy="301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8"/>
          <p:cNvSpPr txBox="1"/>
          <p:nvPr>
            <p:ph type="title"/>
          </p:nvPr>
        </p:nvSpPr>
        <p:spPr>
          <a:xfrm>
            <a:off x="788650" y="187200"/>
            <a:ext cx="7656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Average Percent of Students that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Graduate by State and Race</a:t>
            </a:r>
            <a:endParaRPr/>
          </a:p>
        </p:txBody>
      </p:sp>
      <p:pic>
        <p:nvPicPr>
          <p:cNvPr id="297" name="Google Shape;29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6816" y="1288125"/>
            <a:ext cx="7240476" cy="372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727650" y="581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Areas that we looked into</a:t>
            </a:r>
            <a:endParaRPr/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727650" y="16027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Where are the schools located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Percent of </a:t>
            </a:r>
            <a:r>
              <a:rPr lang="en-GB" sz="1700"/>
              <a:t>graduates</a:t>
            </a:r>
            <a:r>
              <a:rPr lang="en-GB" sz="1700"/>
              <a:t> by state representation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Comparison of ethnicities in </a:t>
            </a:r>
            <a:r>
              <a:rPr lang="en-GB" sz="1700"/>
              <a:t>different</a:t>
            </a:r>
            <a:r>
              <a:rPr lang="en-GB" sz="1700"/>
              <a:t> areas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Comparison of genders in different areas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Comparison of genders in different fields of study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727650" y="567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Cleaning up the data</a:t>
            </a:r>
            <a:endParaRPr/>
          </a:p>
        </p:txBody>
      </p:sp>
      <p:sp>
        <p:nvSpPr>
          <p:cNvPr id="196" name="Google Shape;196;p21"/>
          <p:cNvSpPr txBox="1"/>
          <p:nvPr>
            <p:ph idx="1" type="body"/>
          </p:nvPr>
        </p:nvSpPr>
        <p:spPr>
          <a:xfrm>
            <a:off x="700825" y="16563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Hard to read columns</a:t>
            </a:r>
            <a:r>
              <a:rPr lang="en-GB" sz="1600"/>
              <a:t> were renamed to represent readable descriptions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Merged two datasets, where the IDs matched to display school name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Dropped columns that were not useful (i.e. Reported or not)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600"/>
              <a:t>Focused on specific races: </a:t>
            </a:r>
            <a:r>
              <a:rPr b="1" lang="en-GB" sz="1600"/>
              <a:t>White, Hispanic, Black, Asian, Nonresident Alien</a:t>
            </a:r>
            <a:endParaRPr b="1"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729450" y="657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Where are the schools?</a:t>
            </a:r>
            <a:endParaRPr/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4888" y="1192675"/>
            <a:ext cx="6477819" cy="364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727650" y="4261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States by Graduate and Population Percent </a:t>
            </a:r>
            <a:endParaRPr/>
          </a:p>
        </p:txBody>
      </p:sp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325" y="1070900"/>
            <a:ext cx="7386032" cy="387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>
            <p:ph type="title"/>
          </p:nvPr>
        </p:nvSpPr>
        <p:spPr>
          <a:xfrm>
            <a:off x="727650" y="699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States by Student Graduate and Population Percent Cont.</a:t>
            </a:r>
            <a:endParaRPr/>
          </a:p>
        </p:txBody>
      </p:sp>
      <p:sp>
        <p:nvSpPr>
          <p:cNvPr id="214" name="Google Shape;214;p24"/>
          <p:cNvSpPr txBox="1"/>
          <p:nvPr>
            <p:ph idx="1" type="body"/>
          </p:nvPr>
        </p:nvSpPr>
        <p:spPr>
          <a:xfrm>
            <a:off x="729450" y="2052200"/>
            <a:ext cx="669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Top ten States by Student Graduates percent are almost the same as the top populated states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However, some of the top states graduates are not 100% proportional to population (~2-3 percent)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type="title"/>
          </p:nvPr>
        </p:nvSpPr>
        <p:spPr>
          <a:xfrm>
            <a:off x="729450" y="1322450"/>
            <a:ext cx="7688400" cy="22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the most populated states have the most graduates because of </a:t>
            </a:r>
            <a:r>
              <a:rPr lang="en-GB"/>
              <a:t>their</a:t>
            </a:r>
            <a:r>
              <a:rPr lang="en-GB"/>
              <a:t> population?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727800" y="5685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States With Highest Density of 2020 Graduates</a:t>
            </a:r>
            <a:endParaRPr/>
          </a:p>
        </p:txBody>
      </p:sp>
      <p:pic>
        <p:nvPicPr>
          <p:cNvPr id="225" name="Google Shape;2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579" y="1210900"/>
            <a:ext cx="7352821" cy="388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